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77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48AA-E161-47B9-AA17-38BFB7D96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BA743-DBD0-4FC9-89D3-BF9E863B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F6DF8-F1AD-4FE9-9523-A3AF9E597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B98A-42F8-4657-A907-ABA2B58255F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9E397-3968-4F15-9B08-8CABBA41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EE501-F4FD-41F5-9632-23A7E5F2C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7E44-CFA6-46A5-BEEB-F2335519E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46096-5A74-4CA6-9055-FFB821BED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1F439A-34CC-4A7F-A05A-8AC6B5C5F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FB282-88CF-47C4-8AC6-8202293B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B98A-42F8-4657-A907-ABA2B58255F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18344-158E-4571-A5E4-6CFB023D7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DE886-2F6D-457B-A3F8-99592F5A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7E44-CFA6-46A5-BEEB-F2335519E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8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B2B02A-420F-438D-A6C1-EDEE5EF66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69FFD-F74C-4AB0-8E48-5F36D4C2A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D60E0-B283-415E-AFAA-1A70747FB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B98A-42F8-4657-A907-ABA2B58255F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E14D2-0742-4FB0-A2E0-BAEA8C376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89E96-5871-4FCE-A05A-B4EB79710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7E44-CFA6-46A5-BEEB-F2335519E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5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FCF6E-8580-476C-B66B-ACBE554D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092A5-0E42-4F73-AC4A-BE605F53F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9547B-4DCC-441E-9998-CD9C2722F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B98A-42F8-4657-A907-ABA2B58255F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23A07-54D1-4726-9E4E-9762C8B6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CD947-DF4C-4977-8CE2-E744D2F8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7E44-CFA6-46A5-BEEB-F2335519E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8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25671-364E-4D6F-99A8-E461A95A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0C266-C245-4A82-8E11-45C34D26F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77C3D-C1B1-48C8-A9DF-5DC6A94C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B98A-42F8-4657-A907-ABA2B58255F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84713-8453-4E06-8951-78D5920A2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DBC68-91F2-4060-9779-E6C4DF65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7E44-CFA6-46A5-BEEB-F2335519E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3FBDD-7642-4398-B784-81D7EA4A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4A220-3A4B-48D6-9ECC-715D6C1DE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7AFC0-41A6-40B0-BEAA-4461430C6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A7424-2FE6-408C-9971-6A1AA721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B98A-42F8-4657-A907-ABA2B58255F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8765F-3B83-4DB9-AC80-3C7F1E6E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F7CC7-42B1-4F82-B0B6-C3E33526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7E44-CFA6-46A5-BEEB-F2335519E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6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A79E-EC38-4DE0-B0DC-862D32B2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639F8-B802-46A4-A8C4-01E57EDA9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A2BB3-CFD3-4828-9CFE-A54B9B02D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76874-EBAC-4D7A-B3DA-B99695B31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8DB8F-7313-4146-A49E-B74121D56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D5ADF9-59AD-4AEE-A4F8-79FDEA6D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B98A-42F8-4657-A907-ABA2B58255F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875099-A187-4871-A823-7EB699B5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76F222-80CB-4770-8C36-FD231F63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7E44-CFA6-46A5-BEEB-F2335519E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1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691D5-E025-4B2B-A04E-2E2CAEE90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927E7D-8F23-48F5-A070-9954A16C2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B98A-42F8-4657-A907-ABA2B58255F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5A665-6E62-461F-82EB-0D4317D3C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C833A-5302-4842-8E56-946FC5D5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7E44-CFA6-46A5-BEEB-F2335519E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2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51DABC-7C53-4900-802C-4A11EB6D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B98A-42F8-4657-A907-ABA2B58255F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32AA90-55E1-40CE-9904-0B25820A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AB976-A7DD-412E-8B03-990444B25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7E44-CFA6-46A5-BEEB-F2335519E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7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0E783-44B8-45EB-B51D-6967C8B44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53725-0877-4D8B-A855-B1B524819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C2C78-D340-46DD-A439-75EDD7496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888B3-62B5-44C8-91FF-C1528C04A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B98A-42F8-4657-A907-ABA2B58255F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02F27-6B1F-4817-BAF9-F6D4A8CB1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80605-F3CA-4A66-ACF9-FD3BC6A0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7E44-CFA6-46A5-BEEB-F2335519E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8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B659C-26DC-4E27-B9E4-2333F96AA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401EF5-E8E5-4576-812E-703EF1B48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CE9A0-60DC-41E9-BD8D-2C6E59807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3210C-8458-4858-A87A-19042F745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B98A-42F8-4657-A907-ABA2B58255F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4FEF9-BCA4-4E9C-AFD4-E6ED2A4DA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6E5A4-21D6-49E7-B17B-40D4DD35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7E44-CFA6-46A5-BEEB-F2335519E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3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593269-1F1F-4AF1-AAA2-BE278ACC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FCAA4-181D-4FD3-BCA4-033F4A65A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80FAD-938B-4CE9-96F0-1ABCBBBB0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BB98A-42F8-4657-A907-ABA2B58255F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AF952-F713-4A57-B22A-201924C60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E0585-4850-4954-8F7D-DD3FAD75A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27E44-CFA6-46A5-BEEB-F2335519E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1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A7B6-024E-4EF9-A48E-EF200B3A3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Electrochemistry Intro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49C08-281C-4561-A54D-8FAC1A44FB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of 11/19/18</a:t>
            </a:r>
          </a:p>
          <a:p>
            <a:r>
              <a:rPr lang="en-US" dirty="0"/>
              <a:t>Geoff Geberth</a:t>
            </a:r>
          </a:p>
        </p:txBody>
      </p:sp>
    </p:spTree>
    <p:extLst>
      <p:ext uri="{BB962C8B-B14F-4D97-AF65-F5344CB8AC3E}">
        <p14:creationId xmlns:p14="http://schemas.microsoft.com/office/powerpoint/2010/main" val="262603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99A3-299C-4B53-9207-C926E03B0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303"/>
            <a:ext cx="10515600" cy="1325563"/>
          </a:xfrm>
        </p:spPr>
        <p:txBody>
          <a:bodyPr/>
          <a:lstStyle/>
          <a:p>
            <a:r>
              <a:rPr lang="en-US" dirty="0"/>
              <a:t>Remember your electronegativity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E90E9F-427E-4F10-A9F4-1C7449742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766" y="673770"/>
            <a:ext cx="10745033" cy="61075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6A1AD6-7F07-4AB7-B559-E028C93E95F7}"/>
              </a:ext>
            </a:extLst>
          </p:cNvPr>
          <p:cNvSpPr txBox="1"/>
          <p:nvPr/>
        </p:nvSpPr>
        <p:spPr>
          <a:xfrm>
            <a:off x="9219365" y="6411981"/>
            <a:ext cx="213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Utilized from </a:t>
            </a:r>
            <a:r>
              <a:rPr lang="en-US" dirty="0" err="1"/>
              <a:t>gchem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91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3E4E7-FDB7-4CE0-94C5-4381F6C5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BEC94-2FB3-4F69-9400-9F9DEF8903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3−</m:t>
                        </m:r>
                      </m:sup>
                    </m:sSub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O = -2; </a:t>
                </a:r>
                <a:r>
                  <a:rPr lang="en-US" b="0" dirty="0"/>
                  <a:t>P = +5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 = -2; S = +6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𝐹𝑒𝐶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Cl = -1; Fe = +3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𝑆𝑂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 = +3 (see sulfate above)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𝑆𝑖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Na = +1; F = -1; Si = +4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BEC94-2FB3-4F69-9400-9F9DEF8903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423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F881B-8AA6-4699-8377-117333E4E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0D16C9-93B3-4280-B924-0782AAAAF1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Use oxidation numbers to determine what gets oxidized or reduced in a reaction</a:t>
                </a:r>
              </a:p>
              <a:p>
                <a:r>
                  <a:rPr lang="en-US" dirty="0"/>
                  <a:t>Ex: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)→2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Oxygen takes a -2, so we have -6, therefore Iron becomes +3 to balance.</a:t>
                </a:r>
              </a:p>
              <a:p>
                <a:r>
                  <a:rPr lang="en-US" dirty="0"/>
                  <a:t>Iron is oxidized, oxygen (going from 0 to -2) is reduced</a:t>
                </a:r>
              </a:p>
              <a:p>
                <a:r>
                  <a:rPr lang="en-US" dirty="0"/>
                  <a:t>What are the two reactions we’re dealing with (ignoring stoichiometry)?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These are called </a:t>
                </a:r>
                <a:r>
                  <a:rPr lang="en-US" b="1" dirty="0"/>
                  <a:t>Half-reactions</a:t>
                </a:r>
                <a:r>
                  <a:rPr lang="en-US" dirty="0"/>
                  <a:t>.  They are important for balancing Redox equations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0D16C9-93B3-4280-B924-0782AAAAF1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46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B95B-F89C-4CF6-8494-CDF061C40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important nomenclature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46B1D-DB6D-4FD5-BEE0-3DB961D48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species that </a:t>
            </a:r>
            <a:r>
              <a:rPr lang="en-US" u="sng" dirty="0"/>
              <a:t>undergoes reduction</a:t>
            </a:r>
            <a:r>
              <a:rPr lang="en-US" dirty="0"/>
              <a:t> is the </a:t>
            </a:r>
            <a:r>
              <a:rPr lang="en-US" b="1" dirty="0"/>
              <a:t>oxidizing agent</a:t>
            </a:r>
            <a:r>
              <a:rPr lang="en-US" dirty="0"/>
              <a:t> and by nature </a:t>
            </a:r>
            <a:r>
              <a:rPr lang="en-US" i="1" dirty="0"/>
              <a:t>causes oxidation</a:t>
            </a:r>
          </a:p>
          <a:p>
            <a:r>
              <a:rPr lang="en-US" dirty="0"/>
              <a:t>The species that </a:t>
            </a:r>
            <a:r>
              <a:rPr lang="en-US" u="sng" dirty="0"/>
              <a:t>undergoes oxidation</a:t>
            </a:r>
            <a:r>
              <a:rPr lang="en-US" dirty="0"/>
              <a:t> is the </a:t>
            </a:r>
            <a:r>
              <a:rPr lang="en-US" b="1" dirty="0"/>
              <a:t>reducing agent</a:t>
            </a:r>
            <a:r>
              <a:rPr lang="en-US" dirty="0"/>
              <a:t> and by nature </a:t>
            </a:r>
            <a:r>
              <a:rPr lang="en-US" i="1" dirty="0"/>
              <a:t>causes reduction</a:t>
            </a:r>
          </a:p>
          <a:p>
            <a:r>
              <a:rPr lang="en-US" dirty="0"/>
              <a:t>In the previous reaction with iron and oxygen, what are the oxidizing a reducing agents?</a:t>
            </a:r>
          </a:p>
          <a:p>
            <a:pPr lvl="1"/>
            <a:r>
              <a:rPr lang="en-US" dirty="0"/>
              <a:t>Oxidizing agent = Oxygen (is reduced)</a:t>
            </a:r>
          </a:p>
          <a:p>
            <a:pPr lvl="1"/>
            <a:r>
              <a:rPr lang="en-US" dirty="0"/>
              <a:t>Reducing agent = Iron (is oxidized)</a:t>
            </a:r>
          </a:p>
        </p:txBody>
      </p:sp>
    </p:spTree>
    <p:extLst>
      <p:ext uri="{BB962C8B-B14F-4D97-AF65-F5344CB8AC3E}">
        <p14:creationId xmlns:p14="http://schemas.microsoft.com/office/powerpoint/2010/main" val="157827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3D179-C393-45B0-A64D-15C0C0953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Balancing Redox reactions (the half-reaction method)(acidic conditions)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F19D8-668B-4F4F-A17B-02D199FD5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Identify your half reactions</a:t>
            </a:r>
          </a:p>
          <a:p>
            <a:r>
              <a:rPr lang="en-US" dirty="0"/>
              <a:t>For each half reaction, balance all elements </a:t>
            </a:r>
            <a:r>
              <a:rPr lang="en-US" b="1" dirty="0"/>
              <a:t>EXCEPT </a:t>
            </a:r>
            <a:r>
              <a:rPr lang="en-US" dirty="0"/>
              <a:t>hydrogen and oxygen</a:t>
            </a:r>
          </a:p>
          <a:p>
            <a:r>
              <a:rPr lang="en-US" dirty="0"/>
              <a:t>Balance the oxygens by adding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r>
              <a:rPr lang="en-US" dirty="0"/>
              <a:t>Balance the hydrogens by adding H</a:t>
            </a:r>
            <a:r>
              <a:rPr lang="en-US" baseline="30000" dirty="0"/>
              <a:t>+</a:t>
            </a:r>
            <a:endParaRPr lang="en-US" dirty="0"/>
          </a:p>
          <a:p>
            <a:r>
              <a:rPr lang="en-US" dirty="0"/>
              <a:t>Balance the total charge using electrons (e</a:t>
            </a:r>
            <a:r>
              <a:rPr lang="en-US" baseline="30000" dirty="0"/>
              <a:t>-</a:t>
            </a:r>
            <a:r>
              <a:rPr lang="en-US" dirty="0"/>
              <a:t>)</a:t>
            </a:r>
          </a:p>
          <a:p>
            <a:r>
              <a:rPr lang="en-US" dirty="0"/>
              <a:t>Match the electron count for the two half-reactions by multiplying stoichiometric coefficients of the half-reactions</a:t>
            </a:r>
          </a:p>
          <a:p>
            <a:r>
              <a:rPr lang="en-US" dirty="0"/>
              <a:t>Combine the two reactions to make the overall, cancelling any species on both sides</a:t>
            </a:r>
          </a:p>
          <a:p>
            <a:r>
              <a:rPr lang="en-US" dirty="0"/>
              <a:t>Check your work to make sure you have the same components on both sides</a:t>
            </a:r>
          </a:p>
        </p:txBody>
      </p:sp>
    </p:spTree>
    <p:extLst>
      <p:ext uri="{BB962C8B-B14F-4D97-AF65-F5344CB8AC3E}">
        <p14:creationId xmlns:p14="http://schemas.microsoft.com/office/powerpoint/2010/main" val="2112687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AF712-A9E8-4392-A79E-D27444D60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72812"/>
            <a:ext cx="10515600" cy="1325563"/>
          </a:xfrm>
        </p:spPr>
        <p:txBody>
          <a:bodyPr/>
          <a:lstStyle/>
          <a:p>
            <a:r>
              <a:rPr lang="en-US" dirty="0"/>
              <a:t>Let’s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2658CE-84E7-4F5E-94E1-C8D6E062AE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3347"/>
                <a:ext cx="10515600" cy="5663616"/>
              </a:xfrm>
            </p:spPr>
            <p:txBody>
              <a:bodyPr/>
              <a:lstStyle/>
              <a:p>
                <a:r>
                  <a:rPr lang="en-US" dirty="0"/>
                  <a:t>In the video game </a:t>
                </a:r>
                <a:r>
                  <a:rPr lang="en-US" i="1" dirty="0"/>
                  <a:t>Rainbow 6 Siege</a:t>
                </a:r>
                <a:r>
                  <a:rPr lang="en-US" dirty="0"/>
                  <a:t>, fictional operator Dominic </a:t>
                </a:r>
                <a:r>
                  <a:rPr lang="en-US" dirty="0" err="1"/>
                  <a:t>Brunsmeier</a:t>
                </a:r>
                <a:r>
                  <a:rPr lang="en-US" dirty="0"/>
                  <a:t> (codename Bandit) utilizes lead acid batteries in order to electrify surfaces. (RXN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𝑃𝑏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𝑃𝑏𝑆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2658CE-84E7-4F5E-94E1-C8D6E062AE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3347"/>
                <a:ext cx="10515600" cy="5663616"/>
              </a:xfrm>
              <a:blipFill>
                <a:blip r:embed="rId2"/>
                <a:stretch>
                  <a:fillRect l="-1043" t="-1722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96D024C-4B16-4E96-B782-2C0644CB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7427019"/>
                  </p:ext>
                </p:extLst>
              </p:nvPr>
            </p:nvGraphicFramePr>
            <p:xfrm>
              <a:off x="224589" y="1861795"/>
              <a:ext cx="11839074" cy="33669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98695">
                      <a:extLst>
                        <a:ext uri="{9D8B030D-6E8A-4147-A177-3AD203B41FA5}">
                          <a16:colId xmlns:a16="http://schemas.microsoft.com/office/drawing/2014/main" val="2409978827"/>
                        </a:ext>
                      </a:extLst>
                    </a:gridCol>
                    <a:gridCol w="6240379">
                      <a:extLst>
                        <a:ext uri="{9D8B030D-6E8A-4147-A177-3AD203B41FA5}">
                          <a16:colId xmlns:a16="http://schemas.microsoft.com/office/drawing/2014/main" val="22651224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/>
                                  <m:t>𝑷𝒃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  <m:d>
                                  <m:dPr>
                                    <m:ctrlPr>
                                      <a:rPr lang="en-US" smtClean="0"/>
                                    </m:ctrlPr>
                                  </m:dPr>
                                  <m:e>
                                    <m:r>
                                      <a:rPr lang="en-US" smtClean="0"/>
                                      <m:t>𝒔</m:t>
                                    </m:r>
                                  </m:e>
                                </m:d>
                                <m:r>
                                  <a:rPr lang="en-US" smtClean="0"/>
                                  <m:t>→</m:t>
                                </m:r>
                                <m:r>
                                  <a:rPr lang="en-US" smtClean="0"/>
                                  <m:t>𝑷𝒃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(+2)</m:t>
                                </m:r>
                                <m:r>
                                  <a:rPr lang="en-US" smtClean="0"/>
                                  <m:t>𝑺</m:t>
                                </m:r>
                                <m:sSub>
                                  <m:sSubPr>
                                    <m:ctrlPr>
                                      <a:rPr lang="en-US" smtClean="0"/>
                                    </m:ctrlPr>
                                  </m:sSubPr>
                                  <m:e>
                                    <m:r>
                                      <a:rPr lang="en-US" smtClean="0"/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mtClean="0"/>
                                      <m:t>𝟒</m:t>
                                    </m:r>
                                  </m:sub>
                                </m:sSub>
                                <m:r>
                                  <a:rPr lang="en-US" smtClean="0"/>
                                  <m:t>(</m:t>
                                </m:r>
                                <m:r>
                                  <a:rPr lang="en-US" smtClean="0"/>
                                  <m:t>𝒔</m:t>
                                </m:r>
                                <m:r>
                                  <a:rPr lang="en-US" smtClean="0"/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/>
                                  <m:t>𝑷𝒃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(+4)</m:t>
                                </m:r>
                                <m:sSub>
                                  <m:sSubPr>
                                    <m:ctrlPr>
                                      <a:rPr lang="en-US" smtClean="0"/>
                                    </m:ctrlPr>
                                  </m:sSubPr>
                                  <m:e>
                                    <m:r>
                                      <a:rPr lang="en-US" smtClean="0"/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mtClean="0"/>
                                      <m:t>𝟐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mtClean="0"/>
                                    </m:ctrlPr>
                                  </m:dPr>
                                  <m:e>
                                    <m:r>
                                      <a:rPr lang="en-US" smtClean="0"/>
                                      <m:t>𝒔</m:t>
                                    </m:r>
                                  </m:e>
                                </m:d>
                                <m:r>
                                  <a:rPr lang="en-US" smtClean="0"/>
                                  <m:t>→</m:t>
                                </m:r>
                                <m:r>
                                  <a:rPr lang="en-US" smtClean="0"/>
                                  <m:t>𝑷𝒃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(+2)</m:t>
                                </m:r>
                                <m:sSub>
                                  <m:sSubPr>
                                    <m:ctrlPr>
                                      <a:rPr lang="en-US" smtClean="0"/>
                                    </m:ctrlPr>
                                  </m:sSubPr>
                                  <m:e>
                                    <m:r>
                                      <a:rPr lang="en-US" smtClean="0"/>
                                      <m:t>𝑺𝑶</m:t>
                                    </m:r>
                                  </m:e>
                                  <m:sub>
                                    <m:r>
                                      <a:rPr lang="en-US" smtClean="0"/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08602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𝑷𝒃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sSubSup>
                                  <m:sSubSup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a:rPr lang="en-US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𝑷𝒃𝑺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/>
                                  <m:t>𝑷𝒃</m:t>
                                </m:r>
                                <m:sSub>
                                  <m:sSubPr>
                                    <m:ctrlPr>
                                      <a:rPr lang="en-US" smtClean="0"/>
                                    </m:ctrlPr>
                                  </m:sSubPr>
                                  <m:e>
                                    <m:r>
                                      <a:rPr lang="en-US" smtClean="0"/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mtClean="0"/>
                                      <m:t>𝟐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mtClean="0"/>
                                    </m:ctrlPr>
                                  </m:dPr>
                                  <m:e>
                                    <m:r>
                                      <a:rPr lang="en-US" smtClean="0"/>
                                      <m:t>𝒔</m:t>
                                    </m:r>
                                  </m:e>
                                </m:d>
                                <m:r>
                                  <a:rPr lang="en-US" smtClean="0"/>
                                  <m:t>+</m:t>
                                </m:r>
                                <m:r>
                                  <a:rPr lang="en-US" smtClean="0">
                                    <a:solidFill>
                                      <a:srgbClr val="FF0000"/>
                                    </a:solidFill>
                                  </a:rPr>
                                  <m:t>𝑺</m:t>
                                </m:r>
                                <m:sSubSup>
                                  <m:sSubSupPr>
                                    <m:ctrlPr>
                                      <a:rPr lang="en-US" smtClean="0">
                                        <a:solidFill>
                                          <a:srgbClr val="FF0000"/>
                                        </a:solidFill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mtClean="0">
                                        <a:solidFill>
                                          <a:srgbClr val="FF0000"/>
                                        </a:solidFill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rgbClr val="FF0000"/>
                                        </a:solidFill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a:rPr lang="en-US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mtClean="0">
                                        <a:solidFill>
                                          <a:srgbClr val="FF0000"/>
                                        </a:solidFill>
                                      </a:rPr>
                                      <m:t>−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mtClean="0"/>
                                    </m:ctrlPr>
                                  </m:dPr>
                                  <m:e>
                                    <m:r>
                                      <a:rPr lang="en-US" smtClean="0"/>
                                      <m:t>𝒂𝒒</m:t>
                                    </m:r>
                                  </m:e>
                                </m:d>
                                <m:r>
                                  <a:rPr lang="en-US" smtClean="0"/>
                                  <m:t>→</m:t>
                                </m:r>
                                <m:r>
                                  <a:rPr lang="en-US" smtClean="0"/>
                                  <m:t>𝑷𝒃</m:t>
                                </m:r>
                                <m:sSub>
                                  <m:sSubPr>
                                    <m:ctrlPr>
                                      <a:rPr lang="en-US" smtClean="0"/>
                                    </m:ctrlPr>
                                  </m:sSubPr>
                                  <m:e>
                                    <m:r>
                                      <a:rPr lang="en-US" smtClean="0"/>
                                      <m:t>𝑺𝑶</m:t>
                                    </m:r>
                                  </m:e>
                                  <m:sub>
                                    <m:r>
                                      <a:rPr lang="en-US" smtClean="0"/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70647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𝑷𝒃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𝒂𝒒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𝑷𝒃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𝑺𝑶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78632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en-US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𝑷𝒃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𝒂𝒒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𝑷𝒃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𝑺𝑶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66074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𝑷𝒃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𝑷𝒃𝑺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d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p>
                                    <m:r>
                                      <a:rPr lang="en-US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𝐞</m:t>
                                  </m:r>
                                </m:e>
                                <m:sup>
                                  <m:r>
                                    <a:rPr lang="en-US" b="1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  <m:sup>
                                  <m:r>
                                    <a:rPr lang="en-US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𝑷𝒃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  <m:sub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d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  <m:sub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𝒂𝒒</m:t>
                                  </m:r>
                                </m:e>
                              </m:d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𝑷𝒃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𝑺𝑶</m:t>
                                  </m:r>
                                </m:e>
                                <m:sub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  <m:r>
                                <a:rPr lang="en-US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0471611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Combine your balanced half reactions!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2458418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𝑷𝒃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p>
                                    <m:r>
                                      <a:rPr lang="en-US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en-US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𝑷𝒃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𝒂𝒒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𝑷𝒃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𝑺𝑶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𝑷𝒃𝑺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d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p>
                                    <m:r>
                                      <a:rPr lang="en-US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158806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𝑷𝒃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d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en-US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𝒂𝒒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𝑷𝒃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𝒂𝒒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𝑷𝒃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𝑺𝑶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𝑷𝒃𝑺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483090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𝑷𝒃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d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𝑷𝒃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𝒂𝒒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𝑷𝒃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𝑺𝑶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𝑷𝒃𝑺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828101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96D024C-4B16-4E96-B782-2C0644CB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7427019"/>
                  </p:ext>
                </p:extLst>
              </p:nvPr>
            </p:nvGraphicFramePr>
            <p:xfrm>
              <a:off x="224589" y="1861795"/>
              <a:ext cx="11839074" cy="33669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98695">
                      <a:extLst>
                        <a:ext uri="{9D8B030D-6E8A-4147-A177-3AD203B41FA5}">
                          <a16:colId xmlns:a16="http://schemas.microsoft.com/office/drawing/2014/main" val="2409978827"/>
                        </a:ext>
                      </a:extLst>
                    </a:gridCol>
                    <a:gridCol w="6240379">
                      <a:extLst>
                        <a:ext uri="{9D8B030D-6E8A-4147-A177-3AD203B41FA5}">
                          <a16:colId xmlns:a16="http://schemas.microsoft.com/office/drawing/2014/main" val="22651224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9" t="-1639" r="-111752" b="-8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9844" t="-1639" r="-293" b="-8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0860201"/>
                      </a:ext>
                    </a:extLst>
                  </a:tr>
                  <a:tr h="3757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9" t="-100000" r="-111752" b="-6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9844" t="-100000" r="-293" b="-6983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7064775"/>
                      </a:ext>
                    </a:extLst>
                  </a:tr>
                  <a:tr h="37573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9844" t="-203279" r="-293" b="-60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7863237"/>
                      </a:ext>
                    </a:extLst>
                  </a:tr>
                  <a:tr h="37573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9844" t="-298387" r="-293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607402"/>
                      </a:ext>
                    </a:extLst>
                  </a:tr>
                  <a:tr h="3757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9" t="-398387" r="-11175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9844" t="-398387" r="-293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0471611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Combine your balanced half reactions!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2458418"/>
                      </a:ext>
                    </a:extLst>
                  </a:tr>
                  <a:tr h="37573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1" t="-606557" r="-154" b="-20655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158806"/>
                      </a:ext>
                    </a:extLst>
                  </a:tr>
                  <a:tr h="37573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1" t="-695161" r="-154" b="-10322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483090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1" t="-808197" r="-154" b="-491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82810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EA2F7DA-D2C7-4B87-A997-4162E62837A1}"/>
              </a:ext>
            </a:extLst>
          </p:cNvPr>
          <p:cNvSpPr txBox="1"/>
          <p:nvPr/>
        </p:nvSpPr>
        <p:spPr>
          <a:xfrm>
            <a:off x="2261937" y="5470358"/>
            <a:ext cx="8630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Far more importantly, lead acid batteries are what you find in standard (non-hybrid or electric) automobiles!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72008E-9885-4C20-93FC-2CC53F5A3AF8}"/>
              </a:ext>
            </a:extLst>
          </p:cNvPr>
          <p:cNvSpPr/>
          <p:nvPr/>
        </p:nvSpPr>
        <p:spPr>
          <a:xfrm>
            <a:off x="1379621" y="1861795"/>
            <a:ext cx="9304421" cy="30388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FC41B4-7E7A-4429-B8F0-0F554E325A54}"/>
              </a:ext>
            </a:extLst>
          </p:cNvPr>
          <p:cNvSpPr/>
          <p:nvPr/>
        </p:nvSpPr>
        <p:spPr>
          <a:xfrm>
            <a:off x="1507958" y="2301199"/>
            <a:ext cx="2951747" cy="30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4F578A-F62C-4508-9155-D1E6E3D70287}"/>
              </a:ext>
            </a:extLst>
          </p:cNvPr>
          <p:cNvSpPr/>
          <p:nvPr/>
        </p:nvSpPr>
        <p:spPr>
          <a:xfrm>
            <a:off x="1507958" y="2661739"/>
            <a:ext cx="2951747" cy="30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7BE9FB-F3B0-472E-8B3A-4612B40155E3}"/>
              </a:ext>
            </a:extLst>
          </p:cNvPr>
          <p:cNvSpPr/>
          <p:nvPr/>
        </p:nvSpPr>
        <p:spPr>
          <a:xfrm>
            <a:off x="1507957" y="3022279"/>
            <a:ext cx="2951747" cy="30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D1194-6DB6-47FB-8434-9DAB1C77055E}"/>
              </a:ext>
            </a:extLst>
          </p:cNvPr>
          <p:cNvSpPr/>
          <p:nvPr/>
        </p:nvSpPr>
        <p:spPr>
          <a:xfrm>
            <a:off x="1195137" y="3404407"/>
            <a:ext cx="3681663" cy="30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364C70-2FD9-413F-B068-06CCBABFBEEC}"/>
              </a:ext>
            </a:extLst>
          </p:cNvPr>
          <p:cNvSpPr/>
          <p:nvPr/>
        </p:nvSpPr>
        <p:spPr>
          <a:xfrm>
            <a:off x="7281111" y="2261767"/>
            <a:ext cx="3274594" cy="30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91D99-007F-494B-A084-BE520960BE1F}"/>
              </a:ext>
            </a:extLst>
          </p:cNvPr>
          <p:cNvSpPr/>
          <p:nvPr/>
        </p:nvSpPr>
        <p:spPr>
          <a:xfrm>
            <a:off x="6577263" y="2633101"/>
            <a:ext cx="4776537" cy="30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A50CF8-9A4F-4A11-A2EC-83CAFE6BFAAD}"/>
              </a:ext>
            </a:extLst>
          </p:cNvPr>
          <p:cNvSpPr/>
          <p:nvPr/>
        </p:nvSpPr>
        <p:spPr>
          <a:xfrm>
            <a:off x="6256424" y="3033073"/>
            <a:ext cx="5261808" cy="30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F89204-75E1-4C41-B20A-0BB368E4EFE1}"/>
              </a:ext>
            </a:extLst>
          </p:cNvPr>
          <p:cNvSpPr/>
          <p:nvPr/>
        </p:nvSpPr>
        <p:spPr>
          <a:xfrm>
            <a:off x="6031831" y="3404406"/>
            <a:ext cx="5678906" cy="33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2FF0BC-DA30-4840-8EF1-CA39DC8B5B37}"/>
              </a:ext>
            </a:extLst>
          </p:cNvPr>
          <p:cNvSpPr/>
          <p:nvPr/>
        </p:nvSpPr>
        <p:spPr>
          <a:xfrm>
            <a:off x="1379621" y="4125487"/>
            <a:ext cx="9512968" cy="30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F19E16-A207-4758-AF3B-AE1F8730CB7E}"/>
              </a:ext>
            </a:extLst>
          </p:cNvPr>
          <p:cNvSpPr/>
          <p:nvPr/>
        </p:nvSpPr>
        <p:spPr>
          <a:xfrm>
            <a:off x="4329364" y="3768489"/>
            <a:ext cx="3803983" cy="30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F0B3D7-3D1B-472A-AF4E-32D727235E3C}"/>
              </a:ext>
            </a:extLst>
          </p:cNvPr>
          <p:cNvSpPr/>
          <p:nvPr/>
        </p:nvSpPr>
        <p:spPr>
          <a:xfrm>
            <a:off x="2261937" y="4489569"/>
            <a:ext cx="8053137" cy="328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570CC5-027E-41C7-B633-7909FE8C25C4}"/>
              </a:ext>
            </a:extLst>
          </p:cNvPr>
          <p:cNvSpPr/>
          <p:nvPr/>
        </p:nvSpPr>
        <p:spPr>
          <a:xfrm>
            <a:off x="2382253" y="4875334"/>
            <a:ext cx="7178842" cy="328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4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25505-CD65-44D2-8DCF-198B2ACE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2E80A-689F-4D82-A7A1-32BC2A96A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balance under acidic conditions</a:t>
            </a:r>
          </a:p>
          <a:p>
            <a:r>
              <a:rPr lang="en-US" dirty="0"/>
              <a:t>Add the same number of OH</a:t>
            </a:r>
            <a:r>
              <a:rPr lang="en-US" baseline="30000" dirty="0"/>
              <a:t>-</a:t>
            </a:r>
            <a:r>
              <a:rPr lang="en-US" dirty="0"/>
              <a:t> ions to the side of the </a:t>
            </a:r>
            <a:r>
              <a:rPr lang="en-US" dirty="0" err="1"/>
              <a:t>eqn</a:t>
            </a:r>
            <a:r>
              <a:rPr lang="en-US" dirty="0"/>
              <a:t> with H</a:t>
            </a:r>
            <a:r>
              <a:rPr lang="en-US" baseline="30000" dirty="0"/>
              <a:t>+</a:t>
            </a:r>
            <a:r>
              <a:rPr lang="en-US" dirty="0"/>
              <a:t> so that the acid is neutralized into water</a:t>
            </a:r>
          </a:p>
          <a:p>
            <a:r>
              <a:rPr lang="en-US" dirty="0"/>
              <a:t>Add the </a:t>
            </a:r>
            <a:r>
              <a:rPr lang="en-US" b="1" dirty="0"/>
              <a:t>same</a:t>
            </a:r>
            <a:r>
              <a:rPr lang="en-US" dirty="0"/>
              <a:t> number of OH- to the other side of the reaction</a:t>
            </a:r>
          </a:p>
          <a:p>
            <a:r>
              <a:rPr lang="en-US" dirty="0"/>
              <a:t>On the side with both H+ and OH-, cross them out and replace with water (This is the switch from acidic to basic conditions)</a:t>
            </a:r>
          </a:p>
          <a:p>
            <a:r>
              <a:rPr lang="en-US" dirty="0"/>
              <a:t>Cancel any waters that appear on both sides of the equation</a:t>
            </a:r>
          </a:p>
          <a:p>
            <a:r>
              <a:rPr lang="en-US" dirty="0"/>
              <a:t>Double check the balance</a:t>
            </a:r>
          </a:p>
        </p:txBody>
      </p:sp>
    </p:spTree>
    <p:extLst>
      <p:ext uri="{BB962C8B-B14F-4D97-AF65-F5344CB8AC3E}">
        <p14:creationId xmlns:p14="http://schemas.microsoft.com/office/powerpoint/2010/main" val="2097651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B00D-8232-492F-B098-6142499C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180"/>
            <a:ext cx="10515600" cy="1325563"/>
          </a:xfrm>
        </p:spPr>
        <p:txBody>
          <a:bodyPr/>
          <a:lstStyle/>
          <a:p>
            <a:r>
              <a:rPr lang="en-US" dirty="0"/>
              <a:t>Practice in base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44DC40-33B2-4A05-8B04-33DC288635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27266"/>
                <a:ext cx="10515600" cy="5537701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Initial reaction: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𝑀𝑛</m:t>
                    </m:r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𝐼</m:t>
                    </m:r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𝑀𝑛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𝐼𝑂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Balanced in acid (Do this yourself as an exercise):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𝑀𝑛</m:t>
                    </m:r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+3</m:t>
                    </m:r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𝐼𝑂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𝑀𝑛𝑂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𝐼𝑂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𝑎𝑞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𝑀𝑛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𝑎𝑞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+3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𝐼𝑂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𝑎𝑞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𝑀𝑛𝑂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𝐼𝑂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𝑎𝑞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𝑀𝑛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𝑎𝑞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+3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𝐼𝑂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𝑎𝑞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𝑀𝑛𝑂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𝐼𝑂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3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𝑀𝑛</m:t>
                    </m:r>
                    <m:sSubSup>
                      <m:sSubSupPr>
                        <m:ctrlPr>
                          <a:rPr lang="en-US" sz="3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3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3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d>
                      <m:dPr>
                        <m:ctrlPr>
                          <a:rPr lang="en-US" sz="3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𝑎𝑞</m:t>
                        </m:r>
                      </m:e>
                    </m:d>
                    <m:r>
                      <a:rPr lang="en-US" sz="3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+3</m:t>
                    </m:r>
                    <m:sSubSup>
                      <m:sSubSupPr>
                        <m:ctrlPr>
                          <a:rPr lang="en-US" sz="3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𝐼𝑂</m:t>
                        </m:r>
                      </m:e>
                      <m:sub>
                        <m:r>
                          <a:rPr lang="en-US" sz="3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3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d>
                      <m:dPr>
                        <m:ctrlPr>
                          <a:rPr lang="en-US" sz="3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𝑎𝑞</m:t>
                        </m:r>
                      </m:e>
                    </m:d>
                    <m:r>
                      <a:rPr lang="en-US" sz="3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</m:t>
                    </m:r>
                    <m:sSub>
                      <m:sSubPr>
                        <m:ctrlPr>
                          <a:rPr lang="en-US" sz="3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𝑀𝑛𝑂</m:t>
                        </m:r>
                      </m:e>
                      <m:sub>
                        <m:r>
                          <a:rPr lang="en-US" sz="3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sSubSup>
                      <m:sSubSupPr>
                        <m:ctrlPr>
                          <a:rPr lang="en-US" sz="3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𝐼𝑂</m:t>
                        </m:r>
                      </m:e>
                      <m:sub>
                        <m:r>
                          <a:rPr lang="en-US" sz="3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3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d>
                      <m:dPr>
                        <m:ctrlPr>
                          <a:rPr lang="en-US" sz="3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</m:e>
                    </m:d>
                    <m:r>
                      <a:rPr lang="en-US" sz="3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3200" dirty="0"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44DC40-33B2-4A05-8B04-33DC288635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27266"/>
                <a:ext cx="10515600" cy="5537701"/>
              </a:xfrm>
              <a:blipFill>
                <a:blip r:embed="rId2"/>
                <a:stretch>
                  <a:fillRect l="-1333" t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02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30B735-79E4-481A-8892-3EC2C407B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236" y="0"/>
            <a:ext cx="8641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1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BDD4D1-B553-4CB3-87D9-1C1EE8D3F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610" y="0"/>
            <a:ext cx="9396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5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94BB54-B32D-4F44-958F-8A76B6C82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157" y="0"/>
            <a:ext cx="80836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62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E495E6-CDC7-4858-829B-BF565DB90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238125"/>
            <a:ext cx="1085850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34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C5EA72-EA7A-4A35-8C16-785DEAFA0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568" y="0"/>
            <a:ext cx="8474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9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336-01F1-42FE-876D-35E66B29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shocking</a:t>
            </a:r>
            <a:r>
              <a:rPr lang="en-US" dirty="0"/>
              <a:t> amount to know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82B34-A14D-43A4-B72E-70DBAB301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1681162"/>
            <a:ext cx="109632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30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647F3-6DE1-4BBA-9585-172FA62C7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REDOX Chemistry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3C02C-8D3C-4BFF-A718-CAEB1F371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main force behind electrochemistry</a:t>
            </a:r>
          </a:p>
          <a:p>
            <a:r>
              <a:rPr lang="en-US" dirty="0"/>
              <a:t>Oxidation</a:t>
            </a:r>
          </a:p>
          <a:p>
            <a:pPr lvl="1"/>
            <a:r>
              <a:rPr lang="en-US" dirty="0"/>
              <a:t>Loss of electrons from a species (gets more positively charged)</a:t>
            </a:r>
          </a:p>
          <a:p>
            <a:r>
              <a:rPr lang="en-US" dirty="0"/>
              <a:t>Reduction</a:t>
            </a:r>
          </a:p>
          <a:p>
            <a:pPr lvl="1"/>
            <a:r>
              <a:rPr lang="en-US" dirty="0"/>
              <a:t>Gain of electrons from a species (gets less positively/more negatively charged)</a:t>
            </a:r>
          </a:p>
          <a:p>
            <a:r>
              <a:rPr lang="en-US" dirty="0"/>
              <a:t>OIL RIG</a:t>
            </a:r>
          </a:p>
          <a:p>
            <a:pPr lvl="1"/>
            <a:r>
              <a:rPr lang="en-US" dirty="0"/>
              <a:t>Oxidation Is Loss; Reduction Is Gain</a:t>
            </a:r>
          </a:p>
          <a:p>
            <a:r>
              <a:rPr lang="en-US" dirty="0"/>
              <a:t>BOTH processes happen in a reaction.  </a:t>
            </a:r>
          </a:p>
          <a:p>
            <a:pPr lvl="1"/>
            <a:r>
              <a:rPr lang="en-US" dirty="0"/>
              <a:t>You will have both an oxidation and a reduction</a:t>
            </a:r>
          </a:p>
          <a:p>
            <a:pPr lvl="1"/>
            <a:r>
              <a:rPr lang="en-US" dirty="0"/>
              <a:t>The electrons must go somewhere</a:t>
            </a:r>
          </a:p>
          <a:p>
            <a:pPr lvl="1"/>
            <a:r>
              <a:rPr lang="en-US" dirty="0"/>
              <a:t>This is how batteries work</a:t>
            </a:r>
          </a:p>
        </p:txBody>
      </p:sp>
    </p:spTree>
    <p:extLst>
      <p:ext uri="{BB962C8B-B14F-4D97-AF65-F5344CB8AC3E}">
        <p14:creationId xmlns:p14="http://schemas.microsoft.com/office/powerpoint/2010/main" val="350825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21A90-A582-4391-BAC1-755057432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Oxidation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57AAD-4C40-4875-8AA1-FAC6A6C0B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 for all species in an elemental state</a:t>
            </a:r>
          </a:p>
          <a:p>
            <a:r>
              <a:rPr lang="en-US" dirty="0"/>
              <a:t>For a monatomic ion, Ox # = charge</a:t>
            </a:r>
          </a:p>
          <a:p>
            <a:r>
              <a:rPr lang="en-US" dirty="0"/>
              <a:t>Sum of all Ox #’s must equal the net charge of the species</a:t>
            </a:r>
          </a:p>
          <a:p>
            <a:r>
              <a:rPr lang="en-US" dirty="0"/>
              <a:t>In compounds, hydrogen is +1 unless bonded to a metal, in which case it is -1 (such as </a:t>
            </a:r>
            <a:r>
              <a:rPr lang="en-US" dirty="0" err="1"/>
              <a:t>LiH</a:t>
            </a:r>
            <a:r>
              <a:rPr lang="en-US" dirty="0"/>
              <a:t>)</a:t>
            </a:r>
          </a:p>
          <a:p>
            <a:r>
              <a:rPr lang="en-US" dirty="0"/>
              <a:t>The most electronegative element is assigned its charge as an ion (ex:  in MgBr</a:t>
            </a:r>
            <a:r>
              <a:rPr lang="en-US" baseline="-25000" dirty="0"/>
              <a:t>2</a:t>
            </a:r>
            <a:r>
              <a:rPr lang="en-US" dirty="0"/>
              <a:t>, Br = 1- and therefore Mg = 2+</a:t>
            </a:r>
          </a:p>
          <a:p>
            <a:r>
              <a:rPr lang="en-US" dirty="0"/>
              <a:t>Unless bonded to another oxygen in a peroxide, oxygen is -2.  </a:t>
            </a:r>
          </a:p>
          <a:p>
            <a:pPr lvl="1"/>
            <a:r>
              <a:rPr lang="en-US" dirty="0"/>
              <a:t>It is -1 in a peroxide (H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7797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1023</Words>
  <Application>Microsoft Office PowerPoint</Application>
  <PresentationFormat>Widescreen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Electrochemistry Intro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shocking amount to know</vt:lpstr>
      <vt:lpstr>REDOX Chemistry</vt:lpstr>
      <vt:lpstr>Oxidation numbers</vt:lpstr>
      <vt:lpstr>Remember your electronegativity</vt:lpstr>
      <vt:lpstr>Let’s Practice!</vt:lpstr>
      <vt:lpstr>Why do we care?</vt:lpstr>
      <vt:lpstr>A bit of important nomenclature</vt:lpstr>
      <vt:lpstr>Balancing Redox reactions (the half-reaction method)(acidic conditions)</vt:lpstr>
      <vt:lpstr>Let’s practice</vt:lpstr>
      <vt:lpstr>Basic conditions</vt:lpstr>
      <vt:lpstr>Practice in base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Electrochemistry Review</dc:title>
  <dc:creator>Geoffrey Geberth</dc:creator>
  <cp:lastModifiedBy>Geoffrey Geberth</cp:lastModifiedBy>
  <cp:revision>21</cp:revision>
  <dcterms:created xsi:type="dcterms:W3CDTF">2018-11-24T22:07:15Z</dcterms:created>
  <dcterms:modified xsi:type="dcterms:W3CDTF">2018-11-26T15:32:02Z</dcterms:modified>
</cp:coreProperties>
</file>